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64" r:id="rId4"/>
    <p:sldId id="319" r:id="rId5"/>
    <p:sldId id="320" r:id="rId6"/>
    <p:sldId id="321" r:id="rId7"/>
    <p:sldId id="317" r:id="rId8"/>
    <p:sldId id="275" r:id="rId9"/>
    <p:sldId id="261" r:id="rId10"/>
    <p:sldId id="260" r:id="rId11"/>
    <p:sldId id="295" r:id="rId12"/>
    <p:sldId id="296" r:id="rId13"/>
    <p:sldId id="297" r:id="rId14"/>
    <p:sldId id="298" r:id="rId15"/>
    <p:sldId id="299" r:id="rId16"/>
    <p:sldId id="302" r:id="rId17"/>
    <p:sldId id="318" r:id="rId18"/>
    <p:sldId id="305" r:id="rId19"/>
    <p:sldId id="307" r:id="rId20"/>
    <p:sldId id="306" r:id="rId21"/>
    <p:sldId id="308" r:id="rId22"/>
    <p:sldId id="310" r:id="rId23"/>
    <p:sldId id="309" r:id="rId24"/>
    <p:sldId id="311" r:id="rId25"/>
    <p:sldId id="312" r:id="rId26"/>
    <p:sldId id="314" r:id="rId27"/>
    <p:sldId id="313" r:id="rId28"/>
    <p:sldId id="315" r:id="rId29"/>
    <p:sldId id="316" r:id="rId30"/>
    <p:sldId id="322" r:id="rId31"/>
    <p:sldId id="262" r:id="rId32"/>
  </p:sldIdLst>
  <p:sldSz cx="9144000" cy="5143500" type="screen16x9"/>
  <p:notesSz cx="6858000" cy="9144000"/>
  <p:embeddedFontLst>
    <p:embeddedFont>
      <p:font typeface="Bellota Text Light" panose="02020500000000000000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Parisienne" panose="02020500000000000000" charset="0"/>
      <p:regular r:id="rId42"/>
    </p:embeddedFont>
    <p:embeddedFont>
      <p:font typeface="Vidaloka" panose="02020500000000000000" charset="0"/>
      <p:regular r:id="rId43"/>
    </p:embeddedFont>
    <p:embeddedFont>
      <p:font typeface="標楷體" panose="03000509000000000000" pitchFamily="65" charset="-12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CB4430-2524-4F17-90F3-FB2896347D83}">
  <a:tblStyle styleId="{D5CB4430-2524-4F17-90F3-FB2896347D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6CB284C-9BF5-42FC-AE91-A9D059309DA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https://www.slidescarnival.com/helen-free-presentation-template/11544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81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694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545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531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035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091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627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8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506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https://zh.wikipedia.org/zh-tw/%E5%9B%BD%E5%86%85%E7%94%9F%E4%BA%A7%E6%80%BB%E5%80%BC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00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78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https://dash.plotly.com/introduction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https://medium.com/@auwit0205/dash-by-plotly-%E7%B0%A1%E5%96%AE%E4%BB%8B%E7%B4%B9-ba81f5ef4e29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8954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https://data.worldbank.org/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74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47725"/>
            <a:ext cx="2595750" cy="25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548700" y="548700"/>
            <a:ext cx="8046600" cy="4046100"/>
          </a:xfrm>
          <a:prstGeom prst="frame">
            <a:avLst>
              <a:gd name="adj1" fmla="val 637"/>
            </a:avLst>
          </a:prstGeom>
          <a:gradFill>
            <a:gsLst>
              <a:gs pos="0">
                <a:schemeClr val="accent5"/>
              </a:gs>
              <a:gs pos="31000">
                <a:schemeClr val="accent6"/>
              </a:gs>
              <a:gs pos="69000">
                <a:schemeClr val="accent5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425" y="-25"/>
            <a:ext cx="3925575" cy="493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94975" y="1003175"/>
            <a:ext cx="4781700" cy="17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3103500"/>
            <a:ext cx="2633050" cy="2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548700" y="548700"/>
            <a:ext cx="8046600" cy="4046100"/>
          </a:xfrm>
          <a:prstGeom prst="frame">
            <a:avLst>
              <a:gd name="adj1" fmla="val 637"/>
            </a:avLst>
          </a:prstGeom>
          <a:gradFill>
            <a:gsLst>
              <a:gs pos="0">
                <a:schemeClr val="accent5"/>
              </a:gs>
              <a:gs pos="31000">
                <a:schemeClr val="accent6"/>
              </a:gs>
              <a:gs pos="69000">
                <a:schemeClr val="accent5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750" y="-25"/>
            <a:ext cx="2644250" cy="332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994975" y="2043325"/>
            <a:ext cx="6241500" cy="61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994975" y="2751876"/>
            <a:ext cx="6241500" cy="34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616525"/>
            <a:ext cx="1540475" cy="25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/>
          <p:nvPr/>
        </p:nvSpPr>
        <p:spPr>
          <a:xfrm>
            <a:off x="548700" y="548700"/>
            <a:ext cx="8046600" cy="4046100"/>
          </a:xfrm>
          <a:prstGeom prst="frame">
            <a:avLst>
              <a:gd name="adj1" fmla="val 637"/>
            </a:avLst>
          </a:prstGeom>
          <a:gradFill>
            <a:gsLst>
              <a:gs pos="0">
                <a:schemeClr val="accent5"/>
              </a:gs>
              <a:gs pos="31000">
                <a:schemeClr val="accent6"/>
              </a:gs>
              <a:gs pos="69000">
                <a:schemeClr val="accent5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994975" y="1524825"/>
            <a:ext cx="3342600" cy="26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⊳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806447" y="1524825"/>
            <a:ext cx="3342600" cy="26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⊳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550" y="0"/>
            <a:ext cx="3161451" cy="19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>
            <a:off x="548700" y="548700"/>
            <a:ext cx="8046600" cy="4046100"/>
          </a:xfrm>
          <a:prstGeom prst="frame">
            <a:avLst>
              <a:gd name="adj1" fmla="val 637"/>
            </a:avLst>
          </a:prstGeom>
          <a:gradFill>
            <a:gsLst>
              <a:gs pos="0">
                <a:schemeClr val="accent5"/>
              </a:gs>
              <a:gs pos="31000">
                <a:schemeClr val="accent6"/>
              </a:gs>
              <a:gs pos="69000">
                <a:schemeClr val="accent5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reen Watercolor">
  <p:cSld name="BLANK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548700" y="548700"/>
            <a:ext cx="8046600" cy="4046100"/>
          </a:xfrm>
          <a:prstGeom prst="frame">
            <a:avLst>
              <a:gd name="adj1" fmla="val 63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5100" y="0"/>
            <a:ext cx="2228899" cy="17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59525"/>
            <a:ext cx="2083950" cy="20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t="6162" b="6171"/>
          <a:stretch/>
        </p:blipFill>
        <p:spPr>
          <a:xfrm>
            <a:off x="1575575" y="0"/>
            <a:ext cx="59928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4297659" y="4292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" name="Google Shape;23;p4"/>
          <p:cNvGrpSpPr/>
          <p:nvPr/>
        </p:nvGrpSpPr>
        <p:grpSpPr>
          <a:xfrm>
            <a:off x="548700" y="548650"/>
            <a:ext cx="1922400" cy="4045300"/>
            <a:chOff x="548700" y="548650"/>
            <a:chExt cx="1922400" cy="4045300"/>
          </a:xfrm>
        </p:grpSpPr>
        <p:sp>
          <p:nvSpPr>
            <p:cNvPr id="24" name="Google Shape;24;p4"/>
            <p:cNvSpPr/>
            <p:nvPr/>
          </p:nvSpPr>
          <p:spPr>
            <a:xfrm>
              <a:off x="548700" y="2569250"/>
              <a:ext cx="1735500" cy="2024700"/>
            </a:xfrm>
            <a:prstGeom prst="corner">
              <a:avLst>
                <a:gd name="adj1" fmla="val 1210"/>
                <a:gd name="adj2" fmla="val 1233"/>
              </a:avLst>
            </a:prstGeom>
            <a:gradFill>
              <a:gsLst>
                <a:gs pos="0">
                  <a:schemeClr val="accent5"/>
                </a:gs>
                <a:gs pos="31000">
                  <a:schemeClr val="accent6"/>
                </a:gs>
                <a:gs pos="69000">
                  <a:schemeClr val="accent5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 rot="10800000" flipH="1">
              <a:off x="548700" y="548650"/>
              <a:ext cx="1922400" cy="2024700"/>
            </a:xfrm>
            <a:prstGeom prst="corner">
              <a:avLst>
                <a:gd name="adj1" fmla="val 1210"/>
                <a:gd name="adj2" fmla="val 1123"/>
              </a:avLst>
            </a:prstGeom>
            <a:gradFill>
              <a:gsLst>
                <a:gs pos="0">
                  <a:schemeClr val="accent5"/>
                </a:gs>
                <a:gs pos="31000">
                  <a:schemeClr val="accent6"/>
                </a:gs>
                <a:gs pos="69000">
                  <a:schemeClr val="accent5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4"/>
          <p:cNvGrpSpPr/>
          <p:nvPr/>
        </p:nvGrpSpPr>
        <p:grpSpPr>
          <a:xfrm>
            <a:off x="6700500" y="548650"/>
            <a:ext cx="1894800" cy="4045300"/>
            <a:chOff x="6700500" y="548650"/>
            <a:chExt cx="1894800" cy="4045300"/>
          </a:xfrm>
        </p:grpSpPr>
        <p:sp>
          <p:nvSpPr>
            <p:cNvPr id="27" name="Google Shape;27;p4"/>
            <p:cNvSpPr/>
            <p:nvPr/>
          </p:nvSpPr>
          <p:spPr>
            <a:xfrm flipH="1">
              <a:off x="6700500" y="2569250"/>
              <a:ext cx="1894800" cy="2024700"/>
            </a:xfrm>
            <a:prstGeom prst="corner">
              <a:avLst>
                <a:gd name="adj1" fmla="val 1210"/>
                <a:gd name="adj2" fmla="val 1045"/>
              </a:avLst>
            </a:prstGeom>
            <a:gradFill>
              <a:gsLst>
                <a:gs pos="0">
                  <a:schemeClr val="accent5"/>
                </a:gs>
                <a:gs pos="31000">
                  <a:schemeClr val="accent6"/>
                </a:gs>
                <a:gs pos="69000">
                  <a:schemeClr val="accent5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10800000">
              <a:off x="6956700" y="548650"/>
              <a:ext cx="1638600" cy="2024700"/>
            </a:xfrm>
            <a:prstGeom prst="corner">
              <a:avLst>
                <a:gd name="adj1" fmla="val 1210"/>
                <a:gd name="adj2" fmla="val 1233"/>
              </a:avLst>
            </a:prstGeom>
            <a:gradFill>
              <a:gsLst>
                <a:gs pos="0">
                  <a:schemeClr val="accent5"/>
                </a:gs>
                <a:gs pos="31000">
                  <a:schemeClr val="accent6"/>
                </a:gs>
                <a:gs pos="69000">
                  <a:schemeClr val="accent5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907200" y="1280575"/>
            <a:ext cx="3329700" cy="258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⊳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4351735" y="554671"/>
            <a:ext cx="440525" cy="30975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5"/>
                    </a:gs>
                    <a:gs pos="31000">
                      <a:schemeClr val="accent6"/>
                    </a:gs>
                    <a:gs pos="69000">
                      <a:schemeClr val="accent5"/>
                    </a:gs>
                    <a:gs pos="100000">
                      <a:schemeClr val="accent6"/>
                    </a:gs>
                  </a:gsLst>
                  <a:lin ang="5400012" scaled="0"/>
                </a:gradFill>
                <a:latin typeface="Parisienne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758018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 rotWithShape="1">
          <a:blip r:embed="rId2">
            <a:alphaModFix/>
          </a:blip>
          <a:srcRect l="11150"/>
          <a:stretch/>
        </p:blipFill>
        <p:spPr>
          <a:xfrm>
            <a:off x="0" y="3274125"/>
            <a:ext cx="1214025" cy="18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/>
          <p:nvPr/>
        </p:nvSpPr>
        <p:spPr>
          <a:xfrm>
            <a:off x="548700" y="548700"/>
            <a:ext cx="8046600" cy="4046100"/>
          </a:xfrm>
          <a:prstGeom prst="frame">
            <a:avLst>
              <a:gd name="adj1" fmla="val 637"/>
            </a:avLst>
          </a:prstGeom>
          <a:gradFill>
            <a:gsLst>
              <a:gs pos="0">
                <a:schemeClr val="accent5"/>
              </a:gs>
              <a:gs pos="31000">
                <a:schemeClr val="accent6"/>
              </a:gs>
              <a:gs pos="69000">
                <a:schemeClr val="accent5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94975" y="1524825"/>
            <a:ext cx="2218500" cy="273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⊳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3446663" y="1524825"/>
            <a:ext cx="2218500" cy="273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⊳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5898352" y="1524825"/>
            <a:ext cx="2218500" cy="273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⊳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300" y="0"/>
            <a:ext cx="3182701" cy="232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9331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94975" y="1524837"/>
            <a:ext cx="7154100" cy="28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llota Text Light"/>
              <a:buChar char="⊳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6"/>
                </a:solidFill>
                <a:latin typeface="Parisienne"/>
                <a:ea typeface="Parisienne"/>
                <a:cs typeface="Parisienne"/>
                <a:sym typeface="Parisienne"/>
              </a:defRPr>
            </a:lvl1pPr>
            <a:lvl2pPr lvl="1" algn="ctr" rtl="0">
              <a:buNone/>
              <a:defRPr sz="1300">
                <a:solidFill>
                  <a:schemeClr val="accent6"/>
                </a:solidFill>
                <a:latin typeface="Parisienne"/>
                <a:ea typeface="Parisienne"/>
                <a:cs typeface="Parisienne"/>
                <a:sym typeface="Parisienne"/>
              </a:defRPr>
            </a:lvl2pPr>
            <a:lvl3pPr lvl="2" algn="ctr" rtl="0">
              <a:buNone/>
              <a:defRPr sz="1300">
                <a:solidFill>
                  <a:schemeClr val="accent6"/>
                </a:solidFill>
                <a:latin typeface="Parisienne"/>
                <a:ea typeface="Parisienne"/>
                <a:cs typeface="Parisienne"/>
                <a:sym typeface="Parisienne"/>
              </a:defRPr>
            </a:lvl3pPr>
            <a:lvl4pPr lvl="3" algn="ctr" rtl="0">
              <a:buNone/>
              <a:defRPr sz="1300">
                <a:solidFill>
                  <a:schemeClr val="accent6"/>
                </a:solidFill>
                <a:latin typeface="Parisienne"/>
                <a:ea typeface="Parisienne"/>
                <a:cs typeface="Parisienne"/>
                <a:sym typeface="Parisienne"/>
              </a:defRPr>
            </a:lvl4pPr>
            <a:lvl5pPr lvl="4" algn="ctr" rtl="0">
              <a:buNone/>
              <a:defRPr sz="1300">
                <a:solidFill>
                  <a:schemeClr val="accent6"/>
                </a:solidFill>
                <a:latin typeface="Parisienne"/>
                <a:ea typeface="Parisienne"/>
                <a:cs typeface="Parisienne"/>
                <a:sym typeface="Parisienne"/>
              </a:defRPr>
            </a:lvl5pPr>
            <a:lvl6pPr lvl="5" algn="ctr" rtl="0">
              <a:buNone/>
              <a:defRPr sz="1300">
                <a:solidFill>
                  <a:schemeClr val="accent6"/>
                </a:solidFill>
                <a:latin typeface="Parisienne"/>
                <a:ea typeface="Parisienne"/>
                <a:cs typeface="Parisienne"/>
                <a:sym typeface="Parisienne"/>
              </a:defRPr>
            </a:lvl6pPr>
            <a:lvl7pPr lvl="6" algn="ctr" rtl="0">
              <a:buNone/>
              <a:defRPr sz="1300">
                <a:solidFill>
                  <a:schemeClr val="accent6"/>
                </a:solidFill>
                <a:latin typeface="Parisienne"/>
                <a:ea typeface="Parisienne"/>
                <a:cs typeface="Parisienne"/>
                <a:sym typeface="Parisienne"/>
              </a:defRPr>
            </a:lvl7pPr>
            <a:lvl8pPr lvl="7" algn="ctr" rtl="0">
              <a:buNone/>
              <a:defRPr sz="1300">
                <a:solidFill>
                  <a:schemeClr val="accent6"/>
                </a:solidFill>
                <a:latin typeface="Parisienne"/>
                <a:ea typeface="Parisienne"/>
                <a:cs typeface="Parisienne"/>
                <a:sym typeface="Parisienne"/>
              </a:defRPr>
            </a:lvl8pPr>
            <a:lvl9pPr lvl="8" algn="ctr" rtl="0">
              <a:buNone/>
              <a:defRPr sz="1300">
                <a:solidFill>
                  <a:schemeClr val="accent6"/>
                </a:solidFill>
                <a:latin typeface="Parisienne"/>
                <a:ea typeface="Parisienne"/>
                <a:cs typeface="Parisienne"/>
                <a:sym typeface="Parisien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  <p:sldLayoutId id="2147483657" r:id="rId5"/>
    <p:sldLayoutId id="2147483660" r:id="rId6"/>
    <p:sldLayoutId id="2147483661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../output/chart1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../output/chart2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768096" y="959286"/>
            <a:ext cx="6278880" cy="7110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dirty="0"/>
              <a:t>Data</a:t>
            </a:r>
            <a:r>
              <a:rPr lang="zh-TW" altLang="en-US" dirty="0"/>
              <a:t> </a:t>
            </a:r>
            <a:r>
              <a:rPr lang="en" altLang="zh-TW" dirty="0"/>
              <a:t>visualization</a:t>
            </a:r>
            <a:br>
              <a:rPr lang="en" altLang="zh-TW" dirty="0"/>
            </a:br>
            <a:r>
              <a:rPr lang="en" altLang="zh-TW" dirty="0"/>
              <a:t>global food_gdp</a:t>
            </a:r>
            <a:br>
              <a:rPr lang="en" altLang="zh-TW" dirty="0"/>
            </a:br>
            <a:r>
              <a:rPr lang="en" altLang="zh-TW" dirty="0"/>
              <a:t> </a:t>
            </a:r>
            <a:endParaRPr dirty="0"/>
          </a:p>
        </p:txBody>
      </p:sp>
      <p:sp>
        <p:nvSpPr>
          <p:cNvPr id="5" name="Google Shape;115;p17">
            <a:extLst>
              <a:ext uri="{FF2B5EF4-FFF2-40B4-BE49-F238E27FC236}">
                <a16:creationId xmlns:a16="http://schemas.microsoft.com/office/drawing/2014/main" id="{26110DA4-A7C4-6C9B-1DDE-32B29920E702}"/>
              </a:ext>
            </a:extLst>
          </p:cNvPr>
          <p:cNvSpPr txBox="1">
            <a:spLocks/>
          </p:cNvSpPr>
          <p:nvPr/>
        </p:nvSpPr>
        <p:spPr>
          <a:xfrm>
            <a:off x="2494174" y="2794405"/>
            <a:ext cx="3772880" cy="10191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程震銘 </a:t>
            </a:r>
            <a:r>
              <a:rPr lang="en-US" altLang="zh-TW" sz="28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A108222026 </a:t>
            </a:r>
          </a:p>
          <a:p>
            <a:r>
              <a:rPr lang="zh-TW" altLang="en-US" sz="28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楊淑鈞 </a:t>
            </a:r>
            <a:r>
              <a:rPr lang="en-US" altLang="zh-TW" sz="28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A108222027</a:t>
            </a:r>
          </a:p>
          <a:p>
            <a:r>
              <a:rPr lang="zh-TW" altLang="en-US" sz="28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李昱緯 </a:t>
            </a:r>
            <a:r>
              <a:rPr lang="en-US" altLang="zh-TW" sz="28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en-US" sz="28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108222015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ctrTitle"/>
          </p:nvPr>
        </p:nvSpPr>
        <p:spPr>
          <a:xfrm>
            <a:off x="994975" y="2043325"/>
            <a:ext cx="6241500" cy="61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農業進出口趨勢圖</a:t>
            </a:r>
            <a:endParaRPr 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1087123" y="2751876"/>
            <a:ext cx="6241500" cy="34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Agriculture explore import Trend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EC5012-90CB-7A93-CBD7-C01F35C298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圖片 3">
            <a:hlinkClick r:id="rId2" action="ppaction://hlinkfile"/>
            <a:extLst>
              <a:ext uri="{FF2B5EF4-FFF2-40B4-BE49-F238E27FC236}">
                <a16:creationId xmlns:a16="http://schemas.microsoft.com/office/drawing/2014/main" id="{3AF452AF-7A10-4334-BADE-08D801F6C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14" y="692564"/>
            <a:ext cx="6281191" cy="375837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3A46CDB-26FC-6E28-9F77-B9A606A62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665" y="3469272"/>
            <a:ext cx="1937744" cy="15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30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ctrTitle"/>
          </p:nvPr>
        </p:nvSpPr>
        <p:spPr>
          <a:xfrm>
            <a:off x="994975" y="2043325"/>
            <a:ext cx="6241500" cy="61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2.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農業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GDP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占比</a:t>
            </a:r>
            <a:endParaRPr 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1087123" y="2751876"/>
            <a:ext cx="6241500" cy="34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Agriculture GDP %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6747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F8B13C-985B-AB23-1EE4-C4AE363BB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圖片 3">
            <a:hlinkClick r:id="rId2" action="ppaction://hlinkfile"/>
            <a:extLst>
              <a:ext uri="{FF2B5EF4-FFF2-40B4-BE49-F238E27FC236}">
                <a16:creationId xmlns:a16="http://schemas.microsoft.com/office/drawing/2014/main" id="{5F7BAAF8-692C-D57E-FF41-491399DF3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69" y="671167"/>
            <a:ext cx="7730461" cy="38011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BE8888D-4E09-436B-1593-0B61EEF23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848" y="3955930"/>
            <a:ext cx="1670151" cy="10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33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ctrTitle"/>
          </p:nvPr>
        </p:nvSpPr>
        <p:spPr>
          <a:xfrm>
            <a:off x="994975" y="2043325"/>
            <a:ext cx="6241500" cy="61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3"/>
                </a:solidFill>
              </a:rPr>
              <a:t>3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農業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GDP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與農業機械化是否有關</a:t>
            </a:r>
            <a:endParaRPr 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1087123" y="2751876"/>
            <a:ext cx="6241500" cy="34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Agriculture GDP vs </a:t>
            </a:r>
            <a:r>
              <a:rPr lang="en-US" dirty="0" err="1"/>
              <a:t>AgriculturalMachinery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4221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568C7B5-AC4A-D993-D999-2512DB298FE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651507"/>
            <a:ext cx="548700" cy="548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FD97B02-C0FF-580E-122A-7229AA62B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72" y="1012589"/>
            <a:ext cx="7501055" cy="35294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EDFB09B-8DAC-4D63-AB52-B500EA636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73" y="3838081"/>
            <a:ext cx="1925488" cy="131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34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ctrTitle"/>
          </p:nvPr>
        </p:nvSpPr>
        <p:spPr>
          <a:xfrm>
            <a:off x="994975" y="2043325"/>
            <a:ext cx="6241500" cy="61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3"/>
                </a:solidFill>
              </a:rPr>
              <a:t>4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農業用地與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農業機械化關係</a:t>
            </a:r>
            <a:endParaRPr 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1087123" y="2751876"/>
            <a:ext cx="6241500" cy="34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AgriculturalLand</a:t>
            </a:r>
            <a:r>
              <a:rPr lang="en-US" dirty="0"/>
              <a:t> vs </a:t>
            </a:r>
            <a:r>
              <a:rPr lang="en-US" dirty="0" err="1"/>
              <a:t>AgriculturalMachinery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8332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99ED345-8060-5787-584B-5808974F15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Google Shape;115;p17">
            <a:extLst>
              <a:ext uri="{FF2B5EF4-FFF2-40B4-BE49-F238E27FC236}">
                <a16:creationId xmlns:a16="http://schemas.microsoft.com/office/drawing/2014/main" id="{BB9CDA89-1D4B-476F-3F5E-05BA3DD9F397}"/>
              </a:ext>
            </a:extLst>
          </p:cNvPr>
          <p:cNvSpPr txBox="1">
            <a:spLocks/>
          </p:cNvSpPr>
          <p:nvPr/>
        </p:nvSpPr>
        <p:spPr>
          <a:xfrm>
            <a:off x="641498" y="228150"/>
            <a:ext cx="6241500" cy="34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AgriculturalLand vs AgriculturalMachinery</a:t>
            </a:r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69B9C73-1E74-7FC0-D4BB-DEDE19953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777" y="3631480"/>
            <a:ext cx="2198946" cy="138219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61DDD23-F34D-4F71-EB1A-EDAD91DC6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11" y="521008"/>
            <a:ext cx="8449777" cy="30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05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ctrTitle"/>
          </p:nvPr>
        </p:nvSpPr>
        <p:spPr>
          <a:xfrm>
            <a:off x="789413" y="2667021"/>
            <a:ext cx="6241500" cy="61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5.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農業種植面積和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淡水是否影響不同地區的農業產量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(GDP)</a:t>
            </a:r>
            <a:endParaRPr 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1593018" y="3368564"/>
            <a:ext cx="6241500" cy="34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Agriculture vs Freshwater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             vs  Production Index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1645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4264AFB-7DF2-D18A-6E17-7955E4125B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E4BD7A-C808-59AE-05E4-368634AE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98" y="778391"/>
            <a:ext cx="7857203" cy="358671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5A1E046-E84A-1883-1553-1F67A6AF6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820" y="3215898"/>
            <a:ext cx="1925358" cy="165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88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994975" y="984265"/>
            <a:ext cx="71541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Instructions for GDP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6FE0F13-D749-92AD-C8F8-456051D6F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459" y="2141849"/>
            <a:ext cx="6469081" cy="1266578"/>
          </a:xfrm>
          <a:prstGeom prst="rect">
            <a:avLst/>
          </a:prstGeom>
        </p:spPr>
      </p:pic>
      <p:sp>
        <p:nvSpPr>
          <p:cNvPr id="5" name="Google Shape;126;p19">
            <a:extLst>
              <a:ext uri="{FF2B5EF4-FFF2-40B4-BE49-F238E27FC236}">
                <a16:creationId xmlns:a16="http://schemas.microsoft.com/office/drawing/2014/main" id="{B1FE5E17-E971-821D-D71F-4520434249EE}"/>
              </a:ext>
            </a:extLst>
          </p:cNvPr>
          <p:cNvSpPr txBox="1">
            <a:spLocks/>
          </p:cNvSpPr>
          <p:nvPr/>
        </p:nvSpPr>
        <p:spPr>
          <a:xfrm>
            <a:off x="2970653" y="73335"/>
            <a:ext cx="3202693" cy="39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algn="ctr"/>
            <a:r>
              <a:rPr lang="en-US" sz="3200" dirty="0">
                <a:solidFill>
                  <a:schemeClr val="dk1"/>
                </a:solidFill>
              </a:rPr>
              <a:t>topic</a:t>
            </a:r>
            <a:br>
              <a:rPr lang="en-US" sz="3200" dirty="0">
                <a:solidFill>
                  <a:schemeClr val="dk1"/>
                </a:solidFill>
              </a:rPr>
            </a:br>
            <a:endParaRPr lang="en-US" sz="3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ctrTitle"/>
          </p:nvPr>
        </p:nvSpPr>
        <p:spPr>
          <a:xfrm>
            <a:off x="761058" y="1674649"/>
            <a:ext cx="6241500" cy="61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3"/>
                </a:solidFill>
              </a:rPr>
              <a:t>6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GDP/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農業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GDP/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人口比較</a:t>
            </a:r>
            <a:endParaRPr 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909914" y="2571750"/>
            <a:ext cx="6241500" cy="34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GDP vs Agriculture GDP vs Population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9483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45E3890-FE31-AA00-5905-4C3A5F1870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825219-A3F4-4951-7A8F-11C75AD2F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84" y="602916"/>
            <a:ext cx="6763772" cy="393766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81D63CC-3E24-9636-0AB1-EAE06C530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979" y="3459126"/>
            <a:ext cx="2304021" cy="173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20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ctrTitle"/>
          </p:nvPr>
        </p:nvSpPr>
        <p:spPr>
          <a:xfrm>
            <a:off x="994975" y="2043325"/>
            <a:ext cx="6241500" cy="61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3"/>
                </a:solidFill>
              </a:rPr>
              <a:t>7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農業產量分布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與土地關係</a:t>
            </a:r>
            <a:endParaRPr 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1087123" y="2751876"/>
            <a:ext cx="6241500" cy="34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Land under cereal production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vs Arable land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5887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BF98532-483D-BCA5-7A64-F0715916E4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482C549-45FD-2D24-6D9E-DB80D242D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96" y="758455"/>
            <a:ext cx="7838207" cy="24951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4DF2424-62FB-BA4D-885F-FC0BBFB62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932" y="3253562"/>
            <a:ext cx="2891059" cy="184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61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ctrTitle"/>
          </p:nvPr>
        </p:nvSpPr>
        <p:spPr>
          <a:xfrm>
            <a:off x="994975" y="2043325"/>
            <a:ext cx="6241500" cy="61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3"/>
                </a:solidFill>
              </a:rPr>
              <a:t>8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進口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出口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國家積蓄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自然資源比較</a:t>
            </a:r>
            <a:endParaRPr 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1087123" y="2751876"/>
            <a:ext cx="6241500" cy="34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 vs explore vs gross saving vs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nature resource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6777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726A89-FDA8-FD7C-76E5-4E7CB1831F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72612F6-1D46-01AD-AC94-D015845E8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22" y="552893"/>
            <a:ext cx="7963510" cy="369304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5D3D17E-E286-E219-4CDC-90D45671F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204" y="4033166"/>
            <a:ext cx="2041451" cy="10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10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ctrTitle"/>
          </p:nvPr>
        </p:nvSpPr>
        <p:spPr>
          <a:xfrm>
            <a:off x="994975" y="2043325"/>
            <a:ext cx="6241500" cy="61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3"/>
                </a:solidFill>
              </a:rPr>
              <a:t>9</a:t>
            </a:r>
            <a:r>
              <a:rPr lang="en-US" dirty="0">
                <a:solidFill>
                  <a:schemeClr val="accent3"/>
                </a:solidFill>
              </a:rPr>
              <a:t>.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公頃施肥量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(%)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vs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穀物收成量</a:t>
            </a:r>
            <a:endParaRPr 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1087123" y="2751876"/>
            <a:ext cx="6241500" cy="34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Fertilizer Consumption</a:t>
            </a:r>
            <a:r>
              <a:rPr lang="zh-TW" altLang="en-US" dirty="0"/>
              <a:t> </a:t>
            </a:r>
            <a:r>
              <a:rPr lang="en-US" altLang="zh-TW" dirty="0"/>
              <a:t>vs </a:t>
            </a:r>
            <a:r>
              <a:rPr lang="en-US" altLang="zh-TW" dirty="0" err="1"/>
              <a:t>cropProduction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3815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43BC4C8-DA6F-B659-4B56-6B87F1E5D0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F4E24F-4DD0-DE8D-8B89-C478BD23F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6" y="519677"/>
            <a:ext cx="7943385" cy="23560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5BF2F66-CE29-5F64-0614-F872BF17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192" y="2962356"/>
            <a:ext cx="2361528" cy="154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ctrTitle"/>
          </p:nvPr>
        </p:nvSpPr>
        <p:spPr>
          <a:xfrm>
            <a:off x="994975" y="2043325"/>
            <a:ext cx="6241500" cy="61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10.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農業男女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vs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農業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GDP </a:t>
            </a:r>
            <a:endParaRPr 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1087123" y="2751876"/>
            <a:ext cx="6241500" cy="34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dirty="0"/>
              <a:t>Agriculture men/women vs </a:t>
            </a:r>
            <a:r>
              <a:rPr lang="en-US" altLang="zh-TW" dirty="0"/>
              <a:t>Agriculture GDP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5638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9EE0018-E684-DA9B-DC15-7B5B91D66C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DFF8A86-E3CC-6D74-9477-770C48762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90" y="638936"/>
            <a:ext cx="7776820" cy="36069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F336909-4518-920E-419C-5A1A0BDA0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926" y="3946077"/>
            <a:ext cx="1354258" cy="111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64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" name="Google Shape;126;p19">
            <a:extLst>
              <a:ext uri="{FF2B5EF4-FFF2-40B4-BE49-F238E27FC236}">
                <a16:creationId xmlns:a16="http://schemas.microsoft.com/office/drawing/2014/main" id="{8D9917E9-2857-D52F-863F-10024C2315BC}"/>
              </a:ext>
            </a:extLst>
          </p:cNvPr>
          <p:cNvSpPr txBox="1">
            <a:spLocks/>
          </p:cNvSpPr>
          <p:nvPr/>
        </p:nvSpPr>
        <p:spPr>
          <a:xfrm>
            <a:off x="2970653" y="73335"/>
            <a:ext cx="3202693" cy="39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algn="ctr"/>
            <a:r>
              <a:rPr lang="zh-TW" altLang="en-US" sz="3200" dirty="0">
                <a:solidFill>
                  <a:schemeClr val="dk1"/>
                </a:solidFill>
              </a:rPr>
              <a:t>方法</a:t>
            </a:r>
            <a:r>
              <a:rPr lang="en-US" sz="3200" dirty="0">
                <a:solidFill>
                  <a:schemeClr val="dk1"/>
                </a:solidFill>
              </a:rPr>
              <a:t>function</a:t>
            </a:r>
            <a:br>
              <a:rPr lang="en-US" sz="3200" dirty="0">
                <a:solidFill>
                  <a:schemeClr val="dk1"/>
                </a:solidFill>
              </a:rPr>
            </a:br>
            <a:endParaRPr lang="en-US" sz="3200" dirty="0">
              <a:solidFill>
                <a:schemeClr val="dk1"/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B189E0F-A9DE-6857-1D02-2C8C1D8B2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24" y="1192018"/>
            <a:ext cx="6251049" cy="3185732"/>
          </a:xfrm>
          <a:prstGeom prst="rect">
            <a:avLst/>
          </a:prstGeom>
        </p:spPr>
      </p:pic>
      <p:sp>
        <p:nvSpPr>
          <p:cNvPr id="17" name="Google Shape;89;p14">
            <a:extLst>
              <a:ext uri="{FF2B5EF4-FFF2-40B4-BE49-F238E27FC236}">
                <a16:creationId xmlns:a16="http://schemas.microsoft.com/office/drawing/2014/main" id="{B6DBEC67-1B8F-383A-1DCB-F0310C8DA4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600" y="750412"/>
            <a:ext cx="71541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Plotly:</a:t>
            </a:r>
            <a:r>
              <a:rPr lang="zh-TW" altLang="en-US" dirty="0"/>
              <a:t>直接跑就行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6FA7672-BA65-0C9C-CB6B-35B490EF0C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3673473-CAB6-BE2F-0686-B21270D90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107437"/>
              </p:ext>
            </p:extLst>
          </p:nvPr>
        </p:nvGraphicFramePr>
        <p:xfrm>
          <a:off x="1215851" y="1075174"/>
          <a:ext cx="6710976" cy="3003172"/>
        </p:xfrm>
        <a:graphic>
          <a:graphicData uri="http://schemas.openxmlformats.org/drawingml/2006/table">
            <a:tbl>
              <a:tblPr firstRow="1" firstCol="1" bandRow="1">
                <a:tableStyleId>{D5CB4430-2524-4F17-90F3-FB2896347D83}</a:tableStyleId>
              </a:tblPr>
              <a:tblGrid>
                <a:gridCol w="1677744">
                  <a:extLst>
                    <a:ext uri="{9D8B030D-6E8A-4147-A177-3AD203B41FA5}">
                      <a16:colId xmlns:a16="http://schemas.microsoft.com/office/drawing/2014/main" val="4005779007"/>
                    </a:ext>
                  </a:extLst>
                </a:gridCol>
                <a:gridCol w="1677744">
                  <a:extLst>
                    <a:ext uri="{9D8B030D-6E8A-4147-A177-3AD203B41FA5}">
                      <a16:colId xmlns:a16="http://schemas.microsoft.com/office/drawing/2014/main" val="1406122196"/>
                    </a:ext>
                  </a:extLst>
                </a:gridCol>
                <a:gridCol w="1677744">
                  <a:extLst>
                    <a:ext uri="{9D8B030D-6E8A-4147-A177-3AD203B41FA5}">
                      <a16:colId xmlns:a16="http://schemas.microsoft.com/office/drawing/2014/main" val="2020435382"/>
                    </a:ext>
                  </a:extLst>
                </a:gridCol>
                <a:gridCol w="1677744">
                  <a:extLst>
                    <a:ext uri="{9D8B030D-6E8A-4147-A177-3AD203B41FA5}">
                      <a16:colId xmlns:a16="http://schemas.microsoft.com/office/drawing/2014/main" val="1201471345"/>
                    </a:ext>
                  </a:extLst>
                </a:gridCol>
              </a:tblGrid>
              <a:tr h="750793">
                <a:tc>
                  <a:txBody>
                    <a:bodyPr/>
                    <a:lstStyle/>
                    <a:p>
                      <a:pPr algn="ctr"/>
                      <a:endParaRPr lang="en-US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4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李昱緯</a:t>
                      </a:r>
                      <a:endParaRPr lang="zh-TW" sz="12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4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程震銘</a:t>
                      </a:r>
                      <a:endParaRPr lang="zh-TW" sz="12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4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楊淑鈞</a:t>
                      </a:r>
                      <a:endParaRPr lang="zh-TW" sz="12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9023272"/>
                  </a:ext>
                </a:extLst>
              </a:tr>
              <a:tr h="750793">
                <a:tc>
                  <a:txBody>
                    <a:bodyPr/>
                    <a:lstStyle/>
                    <a:p>
                      <a:pPr algn="ctr"/>
                      <a:r>
                        <a:rPr lang="zh-TW" sz="14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口頭報告</a:t>
                      </a:r>
                      <a:endParaRPr lang="zh-TW" sz="12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33</a:t>
                      </a:r>
                      <a:endParaRPr lang="zh-TW" sz="12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33</a:t>
                      </a:r>
                      <a:endParaRPr lang="zh-TW" sz="12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33</a:t>
                      </a:r>
                      <a:endParaRPr lang="zh-TW" sz="12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9015580"/>
                  </a:ext>
                </a:extLst>
              </a:tr>
              <a:tr h="750793">
                <a:tc>
                  <a:txBody>
                    <a:bodyPr/>
                    <a:lstStyle/>
                    <a:p>
                      <a:pPr algn="ctr"/>
                      <a:r>
                        <a:rPr lang="zh-TW" sz="14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書面程式</a:t>
                      </a:r>
                      <a:endParaRPr lang="zh-TW" sz="12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33</a:t>
                      </a:r>
                      <a:endParaRPr lang="zh-TW" sz="12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34</a:t>
                      </a:r>
                      <a:endParaRPr lang="zh-TW" sz="12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33</a:t>
                      </a:r>
                      <a:endParaRPr lang="zh-TW" sz="12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3219017"/>
                  </a:ext>
                </a:extLst>
              </a:tr>
              <a:tr h="750793">
                <a:tc>
                  <a:txBody>
                    <a:bodyPr/>
                    <a:lstStyle/>
                    <a:p>
                      <a:pPr algn="ctr"/>
                      <a:r>
                        <a:rPr lang="zh-TW" sz="14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程式設計</a:t>
                      </a:r>
                      <a:endParaRPr lang="zh-TW" sz="12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30</a:t>
                      </a:r>
                      <a:endParaRPr lang="zh-TW" sz="12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40</a:t>
                      </a:r>
                      <a:endParaRPr lang="zh-TW" sz="12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30</a:t>
                      </a:r>
                      <a:endParaRPr lang="zh-TW" sz="12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4429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339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ctrTitle" idx="4294967295"/>
          </p:nvPr>
        </p:nvSpPr>
        <p:spPr>
          <a:xfrm>
            <a:off x="1368910" y="2259587"/>
            <a:ext cx="42570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dk1"/>
                </a:solidFill>
              </a:rPr>
              <a:t>End</a:t>
            </a:r>
            <a:br>
              <a:rPr lang="en" sz="6000" dirty="0">
                <a:solidFill>
                  <a:schemeClr val="dk1"/>
                </a:solidFill>
              </a:rPr>
            </a:br>
            <a:endParaRPr sz="6000" dirty="0">
              <a:solidFill>
                <a:schemeClr val="dk1"/>
              </a:solidFill>
            </a:endParaRPr>
          </a:p>
        </p:txBody>
      </p:sp>
      <p:grpSp>
        <p:nvGrpSpPr>
          <p:cNvPr id="128" name="Google Shape;128;p19"/>
          <p:cNvGrpSpPr/>
          <p:nvPr/>
        </p:nvGrpSpPr>
        <p:grpSpPr>
          <a:xfrm>
            <a:off x="5705524" y="1183585"/>
            <a:ext cx="1757163" cy="1757148"/>
            <a:chOff x="6643075" y="3664250"/>
            <a:chExt cx="407950" cy="407975"/>
          </a:xfrm>
        </p:grpSpPr>
        <p:sp>
          <p:nvSpPr>
            <p:cNvPr id="129" name="Google Shape;129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19"/>
          <p:cNvGrpSpPr/>
          <p:nvPr/>
        </p:nvGrpSpPr>
        <p:grpSpPr>
          <a:xfrm rot="-587452">
            <a:off x="5602687" y="3169746"/>
            <a:ext cx="722440" cy="722399"/>
            <a:chOff x="576250" y="4319400"/>
            <a:chExt cx="442075" cy="442050"/>
          </a:xfrm>
        </p:grpSpPr>
        <p:sp>
          <p:nvSpPr>
            <p:cNvPr id="132" name="Google Shape;132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19"/>
          <p:cNvSpPr/>
          <p:nvPr/>
        </p:nvSpPr>
        <p:spPr>
          <a:xfrm>
            <a:off x="5285496" y="1589557"/>
            <a:ext cx="274649" cy="26224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 rot="2697359">
            <a:off x="7095452" y="2932193"/>
            <a:ext cx="416923" cy="39809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7425286" y="2704927"/>
            <a:ext cx="167017" cy="15951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/>
          <p:nvPr/>
        </p:nvSpPr>
        <p:spPr>
          <a:xfrm rot="1279940">
            <a:off x="5095205" y="2380602"/>
            <a:ext cx="166981" cy="1594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31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Google Shape;126;p19">
            <a:extLst>
              <a:ext uri="{FF2B5EF4-FFF2-40B4-BE49-F238E27FC236}">
                <a16:creationId xmlns:a16="http://schemas.microsoft.com/office/drawing/2014/main" id="{8D9917E9-2857-D52F-863F-10024C2315BC}"/>
              </a:ext>
            </a:extLst>
          </p:cNvPr>
          <p:cNvSpPr txBox="1">
            <a:spLocks/>
          </p:cNvSpPr>
          <p:nvPr/>
        </p:nvSpPr>
        <p:spPr>
          <a:xfrm>
            <a:off x="2970653" y="73335"/>
            <a:ext cx="3202693" cy="39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algn="ctr"/>
            <a:r>
              <a:rPr lang="zh-TW" altLang="en-US" sz="3200" dirty="0">
                <a:solidFill>
                  <a:schemeClr val="dk1"/>
                </a:solidFill>
              </a:rPr>
              <a:t>方法</a:t>
            </a:r>
            <a:r>
              <a:rPr lang="en-US" sz="3200" dirty="0">
                <a:solidFill>
                  <a:schemeClr val="dk1"/>
                </a:solidFill>
              </a:rPr>
              <a:t>function</a:t>
            </a:r>
            <a:br>
              <a:rPr lang="en-US" sz="3200" dirty="0">
                <a:solidFill>
                  <a:schemeClr val="dk1"/>
                </a:solidFill>
              </a:rPr>
            </a:br>
            <a:endParaRPr lang="en-US" sz="3200" dirty="0">
              <a:solidFill>
                <a:schemeClr val="dk1"/>
              </a:solidFill>
            </a:endParaRPr>
          </a:p>
        </p:txBody>
      </p:sp>
      <p:sp>
        <p:nvSpPr>
          <p:cNvPr id="4" name="Google Shape;89;p14">
            <a:extLst>
              <a:ext uri="{FF2B5EF4-FFF2-40B4-BE49-F238E27FC236}">
                <a16:creationId xmlns:a16="http://schemas.microsoft.com/office/drawing/2014/main" id="{F3C6A3C4-F3FD-36C5-C0D4-7E4794983E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600" y="750412"/>
            <a:ext cx="71541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Altair:</a:t>
            </a:r>
            <a:r>
              <a:rPr lang="zh-TW" altLang="en-US" dirty="0"/>
              <a:t>執行會直接跑出來</a:t>
            </a: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2DF83D-0983-5C12-E2E2-845C5E998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446" y="1244774"/>
            <a:ext cx="6313073" cy="324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03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126;p19">
            <a:extLst>
              <a:ext uri="{FF2B5EF4-FFF2-40B4-BE49-F238E27FC236}">
                <a16:creationId xmlns:a16="http://schemas.microsoft.com/office/drawing/2014/main" id="{8D9917E9-2857-D52F-863F-10024C2315BC}"/>
              </a:ext>
            </a:extLst>
          </p:cNvPr>
          <p:cNvSpPr txBox="1">
            <a:spLocks/>
          </p:cNvSpPr>
          <p:nvPr/>
        </p:nvSpPr>
        <p:spPr>
          <a:xfrm>
            <a:off x="2970653" y="73335"/>
            <a:ext cx="3202693" cy="39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algn="ctr"/>
            <a:r>
              <a:rPr lang="zh-TW" altLang="en-US" sz="3200" dirty="0">
                <a:solidFill>
                  <a:schemeClr val="dk1"/>
                </a:solidFill>
              </a:rPr>
              <a:t>方法</a:t>
            </a:r>
            <a:r>
              <a:rPr lang="en-US" sz="3200" dirty="0">
                <a:solidFill>
                  <a:schemeClr val="dk1"/>
                </a:solidFill>
              </a:rPr>
              <a:t>function</a:t>
            </a:r>
            <a:br>
              <a:rPr lang="en-US" sz="3200" dirty="0">
                <a:solidFill>
                  <a:schemeClr val="dk1"/>
                </a:solidFill>
              </a:rPr>
            </a:br>
            <a:endParaRPr lang="en-US" sz="3200" dirty="0">
              <a:solidFill>
                <a:schemeClr val="dk1"/>
              </a:solidFill>
            </a:endParaRPr>
          </a:p>
        </p:txBody>
      </p:sp>
      <p:sp>
        <p:nvSpPr>
          <p:cNvPr id="4" name="Google Shape;89;p14">
            <a:extLst>
              <a:ext uri="{FF2B5EF4-FFF2-40B4-BE49-F238E27FC236}">
                <a16:creationId xmlns:a16="http://schemas.microsoft.com/office/drawing/2014/main" id="{0302AA4F-EA2F-63C8-DBAE-0424064F7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600" y="750412"/>
            <a:ext cx="71541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Dash:</a:t>
            </a:r>
            <a:r>
              <a:rPr lang="zh-TW" altLang="en-US" dirty="0"/>
              <a:t>會有</a:t>
            </a:r>
            <a:r>
              <a:rPr lang="en-US" altLang="zh-TW" dirty="0"/>
              <a:t>server</a:t>
            </a:r>
            <a:r>
              <a:rPr lang="zh-TW" altLang="en-US" dirty="0"/>
              <a:t>  </a:t>
            </a:r>
            <a:r>
              <a:rPr lang="zh-TW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不會直接跳出來要再點選</a:t>
            </a:r>
            <a:endParaRPr lang="zh-TW" altLang="en-US" dirty="0"/>
          </a:p>
        </p:txBody>
      </p:sp>
      <p:sp>
        <p:nvSpPr>
          <p:cNvPr id="5" name="Google Shape;89;p14">
            <a:extLst>
              <a:ext uri="{FF2B5EF4-FFF2-40B4-BE49-F238E27FC236}">
                <a16:creationId xmlns:a16="http://schemas.microsoft.com/office/drawing/2014/main" id="{DD53CB26-F0C6-ABDE-D4A9-B5B0B5C3508E}"/>
              </a:ext>
            </a:extLst>
          </p:cNvPr>
          <p:cNvSpPr txBox="1">
            <a:spLocks/>
          </p:cNvSpPr>
          <p:nvPr/>
        </p:nvSpPr>
        <p:spPr>
          <a:xfrm>
            <a:off x="1220472" y="4749900"/>
            <a:ext cx="287604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#spyder 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要把網址放在網頁上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FD445B-CD32-0E2C-CA07-1E1FB03BE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591" y="1182353"/>
            <a:ext cx="6491935" cy="34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7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" name="Google Shape;126;p19">
            <a:extLst>
              <a:ext uri="{FF2B5EF4-FFF2-40B4-BE49-F238E27FC236}">
                <a16:creationId xmlns:a16="http://schemas.microsoft.com/office/drawing/2014/main" id="{8D9917E9-2857-D52F-863F-10024C2315BC}"/>
              </a:ext>
            </a:extLst>
          </p:cNvPr>
          <p:cNvSpPr txBox="1">
            <a:spLocks/>
          </p:cNvSpPr>
          <p:nvPr/>
        </p:nvSpPr>
        <p:spPr>
          <a:xfrm>
            <a:off x="2970653" y="73335"/>
            <a:ext cx="3202693" cy="39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algn="ctr"/>
            <a:r>
              <a:rPr lang="zh-TW" altLang="en-US" sz="3200" dirty="0">
                <a:solidFill>
                  <a:schemeClr val="dk1"/>
                </a:solidFill>
              </a:rPr>
              <a:t>方法</a:t>
            </a:r>
            <a:r>
              <a:rPr lang="en-US" sz="3200" dirty="0">
                <a:solidFill>
                  <a:schemeClr val="dk1"/>
                </a:solidFill>
              </a:rPr>
              <a:t>function</a:t>
            </a:r>
            <a:br>
              <a:rPr lang="en-US" sz="3200" dirty="0">
                <a:solidFill>
                  <a:schemeClr val="dk1"/>
                </a:solidFill>
              </a:rPr>
            </a:br>
            <a:endParaRPr lang="en-US" sz="3200" dirty="0">
              <a:solidFill>
                <a:schemeClr val="dk1"/>
              </a:solidFill>
            </a:endParaRPr>
          </a:p>
        </p:txBody>
      </p:sp>
      <p:sp>
        <p:nvSpPr>
          <p:cNvPr id="4" name="Google Shape;89;p14">
            <a:extLst>
              <a:ext uri="{FF2B5EF4-FFF2-40B4-BE49-F238E27FC236}">
                <a16:creationId xmlns:a16="http://schemas.microsoft.com/office/drawing/2014/main" id="{D31A1679-7300-9B74-54D1-1DA346EB17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600" y="750412"/>
            <a:ext cx="135204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Dash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B191C78-F9F0-CB41-4336-57ECEB60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648" y="714381"/>
            <a:ext cx="7097066" cy="363020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5FB00EC-E1DC-5159-C099-EAC5449A0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03" y="617435"/>
            <a:ext cx="5200300" cy="35428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D756897-F209-58B9-9342-12B0FF5AF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4606" y="1525119"/>
            <a:ext cx="4311562" cy="319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ctrTitle" idx="4294967295"/>
          </p:nvPr>
        </p:nvSpPr>
        <p:spPr>
          <a:xfrm>
            <a:off x="2970653" y="73335"/>
            <a:ext cx="3202693" cy="3908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dataset</a:t>
            </a:r>
            <a:br>
              <a:rPr lang="en" sz="3200" dirty="0">
                <a:solidFill>
                  <a:schemeClr val="dk1"/>
                </a:solidFill>
              </a:rPr>
            </a:br>
            <a:endParaRPr sz="3200" dirty="0">
              <a:solidFill>
                <a:schemeClr val="dk1"/>
              </a:solidFill>
            </a:endParaRPr>
          </a:p>
        </p:txBody>
      </p:sp>
      <p:grpSp>
        <p:nvGrpSpPr>
          <p:cNvPr id="128" name="Google Shape;128;p19"/>
          <p:cNvGrpSpPr/>
          <p:nvPr/>
        </p:nvGrpSpPr>
        <p:grpSpPr>
          <a:xfrm>
            <a:off x="5705524" y="1183585"/>
            <a:ext cx="1757163" cy="1757148"/>
            <a:chOff x="6643075" y="3664250"/>
            <a:chExt cx="407950" cy="407975"/>
          </a:xfrm>
        </p:grpSpPr>
        <p:sp>
          <p:nvSpPr>
            <p:cNvPr id="129" name="Google Shape;129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19"/>
          <p:cNvGrpSpPr/>
          <p:nvPr/>
        </p:nvGrpSpPr>
        <p:grpSpPr>
          <a:xfrm rot="-587452">
            <a:off x="5602687" y="3169746"/>
            <a:ext cx="722440" cy="722399"/>
            <a:chOff x="576250" y="4319400"/>
            <a:chExt cx="442075" cy="442050"/>
          </a:xfrm>
        </p:grpSpPr>
        <p:sp>
          <p:nvSpPr>
            <p:cNvPr id="132" name="Google Shape;132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19"/>
          <p:cNvSpPr/>
          <p:nvPr/>
        </p:nvSpPr>
        <p:spPr>
          <a:xfrm>
            <a:off x="5285496" y="1589557"/>
            <a:ext cx="274649" cy="26224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 rot="2697359">
            <a:off x="7095452" y="2932193"/>
            <a:ext cx="416923" cy="39809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7425286" y="2704927"/>
            <a:ext cx="167017" cy="15951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/>
          <p:nvPr/>
        </p:nvSpPr>
        <p:spPr>
          <a:xfrm rot="1279940">
            <a:off x="5095205" y="2380602"/>
            <a:ext cx="166981" cy="1594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DFDC83-8EE0-A4D4-2EDF-E3A9C55FA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13" y="491133"/>
            <a:ext cx="8117374" cy="457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69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34A1F4-A599-B15F-B463-7D3B1FF28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287" y="1978424"/>
            <a:ext cx="2609850" cy="2552700"/>
          </a:xfrm>
          <a:prstGeom prst="rect">
            <a:avLst/>
          </a:prstGeom>
        </p:spPr>
      </p:pic>
      <p:sp>
        <p:nvSpPr>
          <p:cNvPr id="13" name="Google Shape;126;p19">
            <a:extLst>
              <a:ext uri="{FF2B5EF4-FFF2-40B4-BE49-F238E27FC236}">
                <a16:creationId xmlns:a16="http://schemas.microsoft.com/office/drawing/2014/main" id="{0D077949-68D8-1075-A5D5-3F18F814E2EE}"/>
              </a:ext>
            </a:extLst>
          </p:cNvPr>
          <p:cNvSpPr txBox="1">
            <a:spLocks/>
          </p:cNvSpPr>
          <p:nvPr/>
        </p:nvSpPr>
        <p:spPr>
          <a:xfrm>
            <a:off x="2970653" y="73335"/>
            <a:ext cx="3202693" cy="39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algn="ctr"/>
            <a:r>
              <a:rPr lang="zh-TW" altLang="en-US" sz="32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程式架構</a:t>
            </a:r>
            <a:br>
              <a:rPr lang="en-US" sz="32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sz="32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0E25A9-61C8-05B6-FBD3-E2BCDFE1B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48" y="612376"/>
            <a:ext cx="6696389" cy="140615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7C1AC0B-977A-42F9-413A-CDF4B5458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357" y="2129658"/>
            <a:ext cx="2438400" cy="22669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2907150" y="1337257"/>
            <a:ext cx="3329700" cy="258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pip install pandas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pip install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numpy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pip install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altair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pip install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plotly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pip install dash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pip install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sklearn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4297659" y="4292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Google Shape;126;p19">
            <a:extLst>
              <a:ext uri="{FF2B5EF4-FFF2-40B4-BE49-F238E27FC236}">
                <a16:creationId xmlns:a16="http://schemas.microsoft.com/office/drawing/2014/main" id="{79FA84F5-5B58-BC3F-A296-44D474E6F7ED}"/>
              </a:ext>
            </a:extLst>
          </p:cNvPr>
          <p:cNvSpPr txBox="1">
            <a:spLocks/>
          </p:cNvSpPr>
          <p:nvPr/>
        </p:nvSpPr>
        <p:spPr>
          <a:xfrm>
            <a:off x="-112789" y="94600"/>
            <a:ext cx="3202693" cy="39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algn="ctr"/>
            <a:r>
              <a:rPr lang="en-US" sz="3200" dirty="0" err="1">
                <a:solidFill>
                  <a:schemeClr val="dk1"/>
                </a:solidFill>
              </a:rPr>
              <a:t>Enviornment</a:t>
            </a:r>
            <a:br>
              <a:rPr lang="en-US" sz="3200" dirty="0">
                <a:solidFill>
                  <a:schemeClr val="dk1"/>
                </a:solidFill>
              </a:rPr>
            </a:br>
            <a:endParaRPr lang="en-US" sz="3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elen template">
  <a:themeElements>
    <a:clrScheme name="Custom 347">
      <a:dk1>
        <a:srgbClr val="2C3C3D"/>
      </a:dk1>
      <a:lt1>
        <a:srgbClr val="FFFFFF"/>
      </a:lt1>
      <a:dk2>
        <a:srgbClr val="718183"/>
      </a:dk2>
      <a:lt2>
        <a:srgbClr val="E3EBE9"/>
      </a:lt2>
      <a:accent1>
        <a:srgbClr val="EE6A8D"/>
      </a:accent1>
      <a:accent2>
        <a:srgbClr val="FAC3B7"/>
      </a:accent2>
      <a:accent3>
        <a:srgbClr val="97C4C7"/>
      </a:accent3>
      <a:accent4>
        <a:srgbClr val="B7C457"/>
      </a:accent4>
      <a:accent5>
        <a:srgbClr val="F6D586"/>
      </a:accent5>
      <a:accent6>
        <a:srgbClr val="93783F"/>
      </a:accent6>
      <a:hlink>
        <a:srgbClr val="06697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</Words>
  <Application>Microsoft Office PowerPoint</Application>
  <PresentationFormat>如螢幕大小 (16:9)</PresentationFormat>
  <Paragraphs>99</Paragraphs>
  <Slides>31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9" baseType="lpstr">
      <vt:lpstr>Times New Roman</vt:lpstr>
      <vt:lpstr>Vidaloka</vt:lpstr>
      <vt:lpstr>Arial</vt:lpstr>
      <vt:lpstr>標楷體</vt:lpstr>
      <vt:lpstr>Calibri</vt:lpstr>
      <vt:lpstr>Parisienne</vt:lpstr>
      <vt:lpstr>Bellota Text Light</vt:lpstr>
      <vt:lpstr>Helen template</vt:lpstr>
      <vt:lpstr>Data visualization global food_gdp  </vt:lpstr>
      <vt:lpstr>Instructions for GDP</vt:lpstr>
      <vt:lpstr>Plotly:直接跑就行</vt:lpstr>
      <vt:lpstr>Altair:執行會直接跑出來</vt:lpstr>
      <vt:lpstr>Dash:會有server  不會直接跳出來要再點選</vt:lpstr>
      <vt:lpstr>Dash </vt:lpstr>
      <vt:lpstr>dataset </vt:lpstr>
      <vt:lpstr>PowerPoint 簡報</vt:lpstr>
      <vt:lpstr>PowerPoint 簡報</vt:lpstr>
      <vt:lpstr>1. 農業進出口趨勢圖</vt:lpstr>
      <vt:lpstr>PowerPoint 簡報</vt:lpstr>
      <vt:lpstr>2. 農業GDP占比</vt:lpstr>
      <vt:lpstr>PowerPoint 簡報</vt:lpstr>
      <vt:lpstr>3. 農業GDP與農業機械化是否有關</vt:lpstr>
      <vt:lpstr>PowerPoint 簡報</vt:lpstr>
      <vt:lpstr>4. 農業用地與 農業機械化關係</vt:lpstr>
      <vt:lpstr>PowerPoint 簡報</vt:lpstr>
      <vt:lpstr>5. 農業種植面積和 淡水是否影響不同地區的農業產量(GDP)</vt:lpstr>
      <vt:lpstr>PowerPoint 簡報</vt:lpstr>
      <vt:lpstr>6. GDP/農業GDP/人口比較</vt:lpstr>
      <vt:lpstr>PowerPoint 簡報</vt:lpstr>
      <vt:lpstr>7. 農業產量分布 與土地關係</vt:lpstr>
      <vt:lpstr>PowerPoint 簡報</vt:lpstr>
      <vt:lpstr>8. 進口/出口/國家積蓄/自然資源比較</vt:lpstr>
      <vt:lpstr>PowerPoint 簡報</vt:lpstr>
      <vt:lpstr>9. 每100公頃施肥量(%) vs穀物收成量</vt:lpstr>
      <vt:lpstr>PowerPoint 簡報</vt:lpstr>
      <vt:lpstr>10. 農業男女vs農業GDP </vt:lpstr>
      <vt:lpstr>PowerPoint 簡報</vt:lpstr>
      <vt:lpstr>PowerPoint 簡報</vt:lpstr>
      <vt:lpstr>End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 final project</dc:title>
  <dc:creator>李光明</dc:creator>
  <cp:lastModifiedBy>程震銘</cp:lastModifiedBy>
  <cp:revision>15</cp:revision>
  <dcterms:modified xsi:type="dcterms:W3CDTF">2022-06-14T10:13:34Z</dcterms:modified>
</cp:coreProperties>
</file>